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4" r:id="rId3"/>
    <p:sldId id="310" r:id="rId4"/>
    <p:sldId id="348" r:id="rId5"/>
    <p:sldId id="349" r:id="rId6"/>
    <p:sldId id="350" r:id="rId7"/>
    <p:sldId id="351" r:id="rId8"/>
    <p:sldId id="352" r:id="rId9"/>
    <p:sldId id="265" r:id="rId10"/>
    <p:sldId id="353" r:id="rId11"/>
    <p:sldId id="267" r:id="rId12"/>
    <p:sldId id="354" r:id="rId13"/>
    <p:sldId id="355" r:id="rId14"/>
    <p:sldId id="356" r:id="rId15"/>
    <p:sldId id="294" r:id="rId16"/>
    <p:sldId id="295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CDCA"/>
    <a:srgbClr val="D4CBCF"/>
    <a:srgbClr val="D7D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2" autoAdjust="0"/>
    <p:restoredTop sz="95363" autoAdjust="0"/>
  </p:normalViewPr>
  <p:slideViewPr>
    <p:cSldViewPr snapToObjects="1" showGuides="1">
      <p:cViewPr varScale="1">
        <p:scale>
          <a:sx n="110" d="100"/>
          <a:sy n="110" d="100"/>
        </p:scale>
        <p:origin x="10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70" d="100"/>
          <a:sy n="70" d="100"/>
        </p:scale>
        <p:origin x="2700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1458618-560F-E541-8FDF-ED5BA4B1A7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6158DA5-56AD-D441-AE53-CC3C3E85B2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B5FA7-3AF3-3E44-8E69-A66D8F16ACCA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3608AE-2C6B-5444-997A-8E9A1339DB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9B869F-3891-AD4D-9188-30DAED6D9A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A9EBE-F62A-2345-B6F5-10DD0B59296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104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DD904-E2EF-4109-85E4-34360EE3BC2D}" type="datetimeFigureOut">
              <a:rPr lang="fr-FR" smtClean="0"/>
              <a:t>03/07/2019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31771-BB1F-4224-BB36-D91542650C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383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14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263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uvertu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2000" y="0"/>
            <a:ext cx="5112000" cy="242369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90467" y="1486719"/>
            <a:ext cx="8906207" cy="2687915"/>
          </a:xfrm>
        </p:spPr>
        <p:txBody>
          <a:bodyPr anchor="b"/>
          <a:lstStyle>
            <a:lvl1pPr algn="l">
              <a:lnSpc>
                <a:spcPct val="110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90467" y="4578804"/>
            <a:ext cx="8906207" cy="114236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3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90468" y="6143898"/>
            <a:ext cx="6552000" cy="230832"/>
          </a:xfrm>
        </p:spPr>
        <p:txBody>
          <a:bodyPr/>
          <a:lstStyle>
            <a:lvl1pPr>
              <a:defRPr sz="1500"/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56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50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752986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290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654"/>
          <a:stretch/>
        </p:blipFill>
        <p:spPr>
          <a:xfrm>
            <a:off x="0" y="0"/>
            <a:ext cx="3191000" cy="6858000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963309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04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Partie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23992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969010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384834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74FC5CD-60E5-49E3-93AA-20053139D5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2666" r="48755" b="-348"/>
          <a:stretch/>
        </p:blipFill>
        <p:spPr>
          <a:xfrm>
            <a:off x="404614" y="0"/>
            <a:ext cx="2855047" cy="68580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EA79FC7-554A-4737-90AC-9D03F680E8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7406"/>
          <a:stretch/>
        </p:blipFill>
        <p:spPr>
          <a:xfrm>
            <a:off x="0" y="0"/>
            <a:ext cx="404614" cy="685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A1E9054-C6F7-47FF-8B27-B33339F3A3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0747"/>
          <a:stretch/>
        </p:blipFill>
        <p:spPr>
          <a:xfrm>
            <a:off x="-350314" y="6429377"/>
            <a:ext cx="36099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24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3815484-86BF-4B48-9351-69CF8CB3C508}"/>
              </a:ext>
            </a:extLst>
          </p:cNvPr>
          <p:cNvGrpSpPr/>
          <p:nvPr userDrawn="1"/>
        </p:nvGrpSpPr>
        <p:grpSpPr>
          <a:xfrm>
            <a:off x="2962" y="0"/>
            <a:ext cx="6067765" cy="6858002"/>
            <a:chOff x="2962" y="0"/>
            <a:chExt cx="6067765" cy="6858002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74FC5CD-60E5-49E3-93AA-20053139D5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2666" r="48755" b="-348"/>
            <a:stretch/>
          </p:blipFill>
          <p:spPr>
            <a:xfrm>
              <a:off x="3215680" y="0"/>
              <a:ext cx="2855047" cy="6858002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EA79FC7-554A-4737-90AC-9D03F680E8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962" y="0"/>
              <a:ext cx="3212718" cy="6858000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7A1E9054-C6F7-47FF-8B27-B33339F3A3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2460752" y="6429377"/>
              <a:ext cx="3609975" cy="428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974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Partie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68008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113026" y="980728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528850" y="1030084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D6CE594-B0DA-4537-9C5C-625C53DF96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78" t="34145" r="33424" b="1593"/>
          <a:stretch/>
        </p:blipFill>
        <p:spPr>
          <a:xfrm>
            <a:off x="0" y="-53278"/>
            <a:ext cx="3366779" cy="69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22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1030084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80728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6D5D4BD-FB1A-4579-9912-E6C4342FEBA1}"/>
              </a:ext>
            </a:extLst>
          </p:cNvPr>
          <p:cNvGrpSpPr/>
          <p:nvPr userDrawn="1"/>
        </p:nvGrpSpPr>
        <p:grpSpPr>
          <a:xfrm>
            <a:off x="0" y="-53278"/>
            <a:ext cx="6033829" cy="6911278"/>
            <a:chOff x="0" y="-53278"/>
            <a:chExt cx="6033829" cy="6911278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6D6CE594-B0DA-4537-9C5C-625C53DF96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34145" r="33424" b="1593"/>
            <a:stretch/>
          </p:blipFill>
          <p:spPr>
            <a:xfrm>
              <a:off x="973890" y="-53278"/>
              <a:ext cx="5059939" cy="6911278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9BD073C-72A6-48F3-B708-5323E31281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-53278"/>
              <a:ext cx="982439" cy="6911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946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B947E97-F9D7-4BBE-A1A6-3757535BA2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645" t="38840" r="19444"/>
          <a:stretch/>
        </p:blipFill>
        <p:spPr>
          <a:xfrm>
            <a:off x="2754" y="0"/>
            <a:ext cx="3572966" cy="6885384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71324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05F39F7-23EA-4534-9CAA-8CA0B5D38557}"/>
              </a:ext>
            </a:extLst>
          </p:cNvPr>
          <p:cNvGrpSpPr/>
          <p:nvPr userDrawn="1"/>
        </p:nvGrpSpPr>
        <p:grpSpPr>
          <a:xfrm>
            <a:off x="0" y="0"/>
            <a:ext cx="6890842" cy="6885384"/>
            <a:chOff x="0" y="0"/>
            <a:chExt cx="6890842" cy="6885384"/>
          </a:xfrm>
        </p:grpSpPr>
        <p:sp>
          <p:nvSpPr>
            <p:cNvPr id="7" name="ZoneTexte 6"/>
            <p:cNvSpPr txBox="1"/>
            <p:nvPr userDrawn="1"/>
          </p:nvSpPr>
          <p:spPr>
            <a:xfrm>
              <a:off x="5195900" y="908720"/>
              <a:ext cx="1694942" cy="3046988"/>
            </a:xfrm>
            <a:prstGeom prst="rect">
              <a:avLst/>
            </a:prstGeom>
          </p:spPr>
          <p:txBody>
            <a:bodyPr vert="horz" wrap="none" lIns="36000" tIns="0" rIns="36000" bIns="0" rtlCol="0">
              <a:spAutoFit/>
            </a:bodyPr>
            <a:lstStyle>
              <a:lvl1pPr lvl="0" indent="0">
                <a:lnSpc>
                  <a:spcPct val="90000"/>
                </a:lnSpc>
                <a:spcBef>
                  <a:spcPts val="0"/>
                </a:spcBef>
                <a:buFontTx/>
                <a:buNone/>
                <a:defRPr sz="22000" b="1">
                  <a:solidFill>
                    <a:schemeClr val="bg1"/>
                  </a:solidFill>
                </a:defRPr>
              </a:lvl1pPr>
              <a:lvl2pPr indent="0">
                <a:lnSpc>
                  <a:spcPct val="90000"/>
                </a:lnSpc>
                <a:spcBef>
                  <a:spcPts val="1200"/>
                </a:spcBef>
                <a:buFontTx/>
                <a:buNone/>
                <a:defRPr sz="2000" b="1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>
                <a:lnSpc>
                  <a:spcPct val="100000"/>
                </a:lnSpc>
                <a:spcBef>
                  <a:spcPts val="300"/>
                </a:spcBef>
                <a:buFontTx/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Font typeface="Symbol" panose="05050102010706020507" pitchFamily="18" charset="2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>
                <a:lnSpc>
                  <a:spcPct val="100000"/>
                </a:lnSpc>
                <a:spcBef>
                  <a:spcPts val="300"/>
                </a:spcBef>
                <a:buFont typeface="Segoe UI" panose="020B0502040204020203" pitchFamily="34" charset="0"/>
                <a:buNone/>
                <a:defRPr sz="1600" i="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lvl="0" algn="ctr"/>
              <a:r>
                <a:rPr lang="fr-FR" dirty="0"/>
                <a:t>0</a:t>
              </a: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B947E97-F9D7-4BBE-A1A6-3757535BA26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3931" t="38840" r="19444"/>
            <a:stretch/>
          </p:blipFill>
          <p:spPr>
            <a:xfrm>
              <a:off x="0" y="0"/>
              <a:ext cx="6096000" cy="6885384"/>
            </a:xfrm>
            <a:prstGeom prst="rect">
              <a:avLst/>
            </a:prstGeom>
          </p:spPr>
        </p:pic>
      </p:grp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92297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717321-02DB-4C17-96D5-A6612A439A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80" y="-10197"/>
            <a:ext cx="3631257" cy="68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0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2525590" y="476671"/>
            <a:ext cx="3735757" cy="923330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fr-FR" sz="6000" b="1" dirty="0">
                <a:solidFill>
                  <a:schemeClr val="tx1"/>
                </a:solidFill>
              </a:rPr>
              <a:t>Sommaire</a:t>
            </a:r>
          </a:p>
        </p:txBody>
      </p:sp>
      <p:sp>
        <p:nvSpPr>
          <p:cNvPr id="9" name="object 4"/>
          <p:cNvSpPr/>
          <p:nvPr userDrawn="1"/>
        </p:nvSpPr>
        <p:spPr>
          <a:xfrm>
            <a:off x="428" y="1400001"/>
            <a:ext cx="12191144" cy="5457565"/>
          </a:xfrm>
          <a:custGeom>
            <a:avLst/>
            <a:gdLst/>
            <a:ahLst/>
            <a:cxnLst/>
            <a:rect l="l" t="t" r="r" b="b"/>
            <a:pathLst>
              <a:path w="20104100" h="9172575">
                <a:moveTo>
                  <a:pt x="0" y="9172495"/>
                </a:moveTo>
                <a:lnTo>
                  <a:pt x="20104099" y="9172495"/>
                </a:lnTo>
                <a:lnTo>
                  <a:pt x="20104099" y="0"/>
                </a:lnTo>
                <a:lnTo>
                  <a:pt x="0" y="0"/>
                </a:lnTo>
                <a:lnTo>
                  <a:pt x="0" y="917249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3204249" y="1987890"/>
            <a:ext cx="8292425" cy="1007968"/>
          </a:xfrm>
        </p:spPr>
        <p:txBody>
          <a:bodyPr/>
          <a:lstStyle>
            <a:lvl1pPr marL="0">
              <a:lnSpc>
                <a:spcPct val="110000"/>
              </a:lnSpc>
              <a:spcBef>
                <a:spcPts val="2400"/>
              </a:spcBef>
              <a:spcAft>
                <a:spcPts val="300"/>
              </a:spcAft>
              <a:buFontTx/>
              <a:buNone/>
              <a:defRPr sz="30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5B42BA5-A03D-2D47-9B15-60A86126BE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  <p:sp>
        <p:nvSpPr>
          <p:cNvPr id="7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592461" y="1987890"/>
            <a:ext cx="515132" cy="461665"/>
          </a:xfrm>
        </p:spPr>
        <p:txBody>
          <a:bodyPr wrap="none"/>
          <a:lstStyle>
            <a:lvl1pPr marL="0" algn="r">
              <a:buFontTx/>
              <a:buNone/>
              <a:defRPr sz="3000" b="1" i="0">
                <a:solidFill>
                  <a:schemeClr val="tx1"/>
                </a:solidFill>
              </a:defRPr>
            </a:lvl1pPr>
            <a:lvl2pPr marL="0">
              <a:buFontTx/>
              <a:buNone/>
              <a:defRPr sz="16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799161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3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231904" y="908720"/>
            <a:ext cx="3317181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00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3FB175C-9AED-4D63-BDC4-2B90B727CA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-515" b="-1"/>
          <a:stretch/>
        </p:blipFill>
        <p:spPr>
          <a:xfrm>
            <a:off x="1116125" y="-1"/>
            <a:ext cx="4979875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0DE738-3085-4659-AA4D-02747B87BFFD}"/>
              </a:ext>
            </a:extLst>
          </p:cNvPr>
          <p:cNvSpPr/>
          <p:nvPr userDrawn="1"/>
        </p:nvSpPr>
        <p:spPr>
          <a:xfrm>
            <a:off x="0" y="-1"/>
            <a:ext cx="1116125" cy="6858001"/>
          </a:xfrm>
          <a:prstGeom prst="rect">
            <a:avLst/>
          </a:prstGeom>
          <a:solidFill>
            <a:srgbClr val="D2CDC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76735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4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EDB797-088F-477D-B36D-C5F606806B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024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5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708419B-77FE-4A52-8C9E-62A3AC7649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503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88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6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CB9DF48-6CAB-420C-943C-853F236BF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8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7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91FF44-590E-48E8-B72B-3B7702F513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735" r="5841"/>
          <a:stretch/>
        </p:blipFill>
        <p:spPr>
          <a:xfrm rot="10800000">
            <a:off x="-244678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495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8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04CAB7-6A2F-458F-BABA-5F2A0FDE12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-8792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3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9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16B112-E169-41C3-AFC6-EF452F981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-4909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41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0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FB462B2-E00A-41D2-B20E-45336FA443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8" y="0"/>
            <a:ext cx="3744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014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1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5FA26A-9843-4642-9866-9C82095311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74" r="17963"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68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2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6AE133-DDD8-4EC7-AD05-3C8437EEE6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91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Parti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2567608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041018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E7FE86-DAFD-4E8A-9A44-161395590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39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1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3_Parti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0397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2672866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 hasCustomPrompt="1"/>
          </p:nvPr>
        </p:nvSpPr>
        <p:spPr>
          <a:xfrm>
            <a:off x="425704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CDF404-E1F6-4F3E-A763-4FC944EDB9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4677" y="0"/>
            <a:ext cx="374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062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295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2790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068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3858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5">
    <p:bg>
      <p:bgPr>
        <a:solidFill>
          <a:srgbClr val="D7D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956" y="214312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49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7338A843-6179-4B37-9224-2F536E5EC28D}"/>
              </a:ext>
            </a:extLst>
          </p:cNvPr>
          <p:cNvGrpSpPr/>
          <p:nvPr userDrawn="1"/>
        </p:nvGrpSpPr>
        <p:grpSpPr>
          <a:xfrm>
            <a:off x="0" y="-910"/>
            <a:ext cx="12219053" cy="6858910"/>
            <a:chOff x="0" y="-910"/>
            <a:chExt cx="12219053" cy="6858910"/>
          </a:xfrm>
          <a:pattFill prst="pct5">
            <a:fgClr>
              <a:schemeClr val="accent1"/>
            </a:fgClr>
            <a:bgClr>
              <a:schemeClr val="bg1"/>
            </a:bgClr>
          </a:pattFill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2E1190D0-DB25-44AD-9CC8-9F0F04897A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2192" b="20998"/>
            <a:stretch/>
          </p:blipFill>
          <p:spPr>
            <a:xfrm>
              <a:off x="0" y="-1"/>
              <a:ext cx="7250695" cy="6858001"/>
            </a:xfrm>
            <a:prstGeom prst="rect">
              <a:avLst/>
            </a:prstGeom>
            <a:grpFill/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9A505CDD-C233-4B6D-A207-536B41577D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221713" y="-910"/>
              <a:ext cx="2710557" cy="6858000"/>
            </a:xfrm>
            <a:prstGeom prst="rect">
              <a:avLst/>
            </a:prstGeom>
            <a:grpFill/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1DB1E4E3-9EE4-4E54-A4F1-59E07D8215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508496" y="0"/>
              <a:ext cx="2710557" cy="6858000"/>
            </a:xfrm>
            <a:prstGeom prst="rect">
              <a:avLst/>
            </a:prstGeom>
            <a:grpFill/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7508" y="1204881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6132156" y="4653136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018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2A599B6-5BC2-4423-932C-6A6F098937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4082" b="1607"/>
          <a:stretch/>
        </p:blipFill>
        <p:spPr>
          <a:xfrm>
            <a:off x="4660795" y="0"/>
            <a:ext cx="7535728" cy="6858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0707E3-8644-4172-AE14-35B2F16ADD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60795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50722" y="1196752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986321" y="4437112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3427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6357502-B8FA-4EA2-AF88-4862AB35B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127"/>
          <a:stretch/>
        </p:blipFill>
        <p:spPr>
          <a:xfrm>
            <a:off x="4944981" y="0"/>
            <a:ext cx="7247019" cy="6858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80F93DD-5A71-4A85-BCF0-942D10CB63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31909" y="1"/>
            <a:ext cx="1316238" cy="68853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73AB6D9-AE6D-4783-84A7-51C8BF5873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48148" y="1"/>
            <a:ext cx="1396834" cy="688538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F0A327F-9231-45FB-8541-57ABCE4968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5671" y="1"/>
            <a:ext cx="1316238" cy="688538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DBC8CA8-AAA7-435A-A491-FE19350B67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874" y="1"/>
            <a:ext cx="937281" cy="6885384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E0DF836-FD36-4333-ADF7-3A9798D1EE19}"/>
              </a:ext>
            </a:extLst>
          </p:cNvPr>
          <p:cNvCxnSpPr/>
          <p:nvPr userDrawn="1"/>
        </p:nvCxnSpPr>
        <p:spPr>
          <a:xfrm>
            <a:off x="3986321" y="4437112"/>
            <a:ext cx="13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re 1">
            <a:extLst>
              <a:ext uri="{FF2B5EF4-FFF2-40B4-BE49-F238E27FC236}">
                <a16:creationId xmlns:a16="http://schemas.microsoft.com/office/drawing/2014/main" id="{0CEE2558-E3BE-48F8-BE55-D4C56892D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722" y="1196752"/>
            <a:ext cx="5399167" cy="2769989"/>
          </a:xfrm>
        </p:spPr>
        <p:txBody>
          <a:bodyPr anchor="b"/>
          <a:lstStyle>
            <a:lvl1pPr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35935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d bleu lib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B7E36B-BB2C-004C-B1AB-A85BBE083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11" name="object 5"/>
          <p:cNvSpPr>
            <a:spLocks noChangeAspect="1"/>
          </p:cNvSpPr>
          <p:nvPr userDrawn="1"/>
        </p:nvSpPr>
        <p:spPr>
          <a:xfrm>
            <a:off x="0" y="0"/>
            <a:ext cx="6095572" cy="688538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1444"/>
            </a:stretch>
          </a:blip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335044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iffre cl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1919537" y="1524630"/>
            <a:ext cx="8352928" cy="3393237"/>
          </a:xfrm>
        </p:spPr>
        <p:txBody>
          <a:bodyPr anchor="b"/>
          <a:lstStyle>
            <a:lvl1pPr marL="0" algn="ctr">
              <a:lnSpc>
                <a:spcPct val="90000"/>
              </a:lnSpc>
              <a:buFontTx/>
              <a:buNone/>
              <a:defRPr sz="24500" b="1" i="0" spc="-1000" baseline="0"/>
            </a:lvl1pPr>
            <a:lvl2pPr marL="0">
              <a:buFontTx/>
              <a:buNone/>
              <a:defRPr sz="1600" b="0" i="0"/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323692" y="4579312"/>
            <a:ext cx="6048526" cy="338554"/>
          </a:xfrm>
        </p:spPr>
        <p:txBody>
          <a:bodyPr/>
          <a:lstStyle>
            <a:lvl1pPr marL="0">
              <a:buFontTx/>
              <a:buNone/>
              <a:defRPr sz="2200" b="1" i="0">
                <a:solidFill>
                  <a:schemeClr val="bg1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D070705-B11F-AD4F-8A63-73EA8F0042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063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blocs tex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307467" y="176830"/>
            <a:ext cx="10189207" cy="1343958"/>
          </a:xfrm>
        </p:spPr>
        <p:txBody>
          <a:bodyPr anchor="b"/>
          <a:lstStyle>
            <a:lvl1pPr marL="0">
              <a:lnSpc>
                <a:spcPct val="110000"/>
              </a:lnSpc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1315741" y="1714845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4912040" y="1714845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8577055" y="1714844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1315741" y="3944619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4912040" y="3944619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8577055" y="3944618"/>
            <a:ext cx="2952000" cy="954107"/>
          </a:xfrm>
        </p:spPr>
        <p:txBody>
          <a:bodyPr/>
          <a:lstStyle>
            <a:lvl1pPr marL="0">
              <a:buFontTx/>
              <a:buNone/>
              <a:defRPr sz="2000" b="1" i="0" u="sng" baseline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</a:defRPr>
            </a:lvl1pPr>
            <a:lvl2pPr marL="0">
              <a:lnSpc>
                <a:spcPct val="100000"/>
              </a:lnSpc>
              <a:buFontTx/>
              <a:buNone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0123920-6AB1-8544-8B94-C9A5C3A41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131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qu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307467" y="412792"/>
            <a:ext cx="10189207" cy="1107996"/>
          </a:xfrm>
        </p:spPr>
        <p:txBody>
          <a:bodyPr anchor="b"/>
          <a:lstStyle>
            <a:lvl1pPr marL="0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graphique 5"/>
          <p:cNvSpPr>
            <a:spLocks noGrp="1"/>
          </p:cNvSpPr>
          <p:nvPr>
            <p:ph type="chart" sz="quarter" idx="23"/>
          </p:nvPr>
        </p:nvSpPr>
        <p:spPr>
          <a:xfrm>
            <a:off x="695325" y="2744924"/>
            <a:ext cx="4932623" cy="2736304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 dirty="0"/>
              <a:t>Cliquez sur l'icône pour ajouter un graphique</a:t>
            </a:r>
          </a:p>
        </p:txBody>
      </p:sp>
      <p:sp>
        <p:nvSpPr>
          <p:cNvPr id="18" name="Espace réservé du graphique 5"/>
          <p:cNvSpPr>
            <a:spLocks noGrp="1"/>
          </p:cNvSpPr>
          <p:nvPr>
            <p:ph type="chart" sz="quarter" idx="24"/>
          </p:nvPr>
        </p:nvSpPr>
        <p:spPr>
          <a:xfrm>
            <a:off x="6096000" y="2744924"/>
            <a:ext cx="3060415" cy="2736304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  <p:sp>
        <p:nvSpPr>
          <p:cNvPr id="19" name="Espace réservé du graphique 5"/>
          <p:cNvSpPr>
            <a:spLocks noGrp="1"/>
          </p:cNvSpPr>
          <p:nvPr>
            <p:ph type="chart" sz="quarter" idx="25"/>
          </p:nvPr>
        </p:nvSpPr>
        <p:spPr>
          <a:xfrm>
            <a:off x="9516380" y="1772816"/>
            <a:ext cx="1977278" cy="3708412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13CA40D-977B-314B-BA7C-54F54BA62F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45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d blanc lib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486C2C-C84D-5C4B-A75C-FE84278315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27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bat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1739517" y="2421033"/>
            <a:ext cx="9757158" cy="2015936"/>
          </a:xfrm>
        </p:spPr>
        <p:txBody>
          <a:bodyPr anchor="ctr"/>
          <a:lstStyle>
            <a:lvl1pPr marL="0">
              <a:lnSpc>
                <a:spcPct val="110000"/>
              </a:lnSpc>
              <a:spcBef>
                <a:spcPts val="0"/>
              </a:spcBef>
              <a:buFontTx/>
              <a:buNone/>
              <a:defRPr sz="60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541" t="39079" r="33819" b="44274"/>
          <a:stretch/>
        </p:blipFill>
        <p:spPr>
          <a:xfrm>
            <a:off x="9516380" y="6099868"/>
            <a:ext cx="1296145" cy="7560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180" t="39933" r="33179" b="43398"/>
          <a:stretch/>
        </p:blipFill>
        <p:spPr>
          <a:xfrm>
            <a:off x="1739517" y="-20812"/>
            <a:ext cx="1296144" cy="7560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0E94D76-7FEC-4647-AC3A-26E514D791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610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er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3"/>
          <p:cNvSpPr>
            <a:spLocks noGrp="1"/>
          </p:cNvSpPr>
          <p:nvPr>
            <p:ph type="pic" sz="quarter" idx="14" hasCustomPrompt="1"/>
          </p:nvPr>
        </p:nvSpPr>
        <p:spPr>
          <a:xfrm>
            <a:off x="1725202" y="2072278"/>
            <a:ext cx="2268000" cy="2700000"/>
          </a:xfrm>
          <a:noFill/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4331803" y="2292151"/>
            <a:ext cx="7164871" cy="2273699"/>
          </a:xfrm>
        </p:spPr>
        <p:txBody>
          <a:bodyPr anchor="ctr"/>
          <a:lstStyle>
            <a:lvl1pPr marL="0">
              <a:lnSpc>
                <a:spcPct val="110000"/>
              </a:lnSpc>
              <a:spcBef>
                <a:spcPts val="0"/>
              </a:spcBef>
              <a:buFontTx/>
              <a:buNone/>
              <a:defRPr sz="45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D46D7B1-468D-9340-9D4E-57B168F001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802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6732823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48252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Aplat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7367570" y="597828"/>
            <a:ext cx="4824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5400675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4A17B1-256A-6D41-B041-8BECCFE72A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54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Aplat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21384"/>
            <a:ext cx="6168008" cy="62366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2084" y="1376772"/>
            <a:ext cx="4644516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56169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Aplat 2/3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7828"/>
            <a:ext cx="7380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968208" y="1376772"/>
            <a:ext cx="3528392" cy="238372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893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2456842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969010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404A102-A05B-7C44-B5C8-205BF870E77C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98" b="2441"/>
          <a:stretch/>
        </p:blipFill>
        <p:spPr>
          <a:xfrm>
            <a:off x="0" y="0"/>
            <a:ext cx="3262645" cy="6858000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C4280D-A6D3-49B3-A978-A078623508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8000"/>
            <a:ext cx="3248931" cy="55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614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lat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7828"/>
            <a:ext cx="7380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7367588" y="598170"/>
            <a:ext cx="4824412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</p:spTree>
    <p:extLst>
      <p:ext uri="{BB962C8B-B14F-4D97-AF65-F5344CB8AC3E}">
        <p14:creationId xmlns:p14="http://schemas.microsoft.com/office/powerpoint/2010/main" val="12573211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7828"/>
            <a:ext cx="12192000" cy="62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5447928" y="1627985"/>
            <a:ext cx="6048672" cy="803618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600" b="1">
                <a:solidFill>
                  <a:schemeClr val="tx1"/>
                </a:solidFill>
              </a:defRPr>
            </a:lvl1pPr>
            <a:lvl2pPr marL="0">
              <a:lnSpc>
                <a:spcPct val="11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6" hasCustomPrompt="1"/>
          </p:nvPr>
        </p:nvSpPr>
        <p:spPr>
          <a:xfrm>
            <a:off x="1349409" y="4006225"/>
            <a:ext cx="3558459" cy="430887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buFontTx/>
              <a:buNone/>
              <a:defRPr sz="1500" b="1" i="0"/>
            </a:lvl1pPr>
            <a:lvl2pPr marL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>
                <a:solidFill>
                  <a:schemeClr val="tx2"/>
                </a:solidFill>
              </a:defRPr>
            </a:lvl2pPr>
            <a:lvl3pPr marL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 i="0"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</p:txBody>
      </p:sp>
      <p:sp>
        <p:nvSpPr>
          <p:cNvPr id="13" name="Espace réservé pour une image  3"/>
          <p:cNvSpPr>
            <a:spLocks noGrp="1" noChangeAspect="1"/>
          </p:cNvSpPr>
          <p:nvPr>
            <p:ph type="pic" sz="quarter" idx="14"/>
          </p:nvPr>
        </p:nvSpPr>
        <p:spPr>
          <a:xfrm>
            <a:off x="1342777" y="1587388"/>
            <a:ext cx="2160000" cy="216000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E123050-E790-3642-8D40-B7FAAF73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941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7367588" y="598170"/>
            <a:ext cx="4824412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376772"/>
            <a:ext cx="5400675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9517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598170"/>
            <a:ext cx="6192000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2084" y="1376772"/>
            <a:ext cx="4644516" cy="194053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99537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2/3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598170"/>
            <a:ext cx="7380000" cy="6264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968208" y="1376772"/>
            <a:ext cx="3528392" cy="3155223"/>
          </a:xfrm>
        </p:spPr>
        <p:txBody>
          <a:bodyPr/>
          <a:lstStyle>
            <a:lvl1pPr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  <a:lvl6pPr>
              <a:lnSpc>
                <a:spcPct val="120000"/>
              </a:lnSpc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32188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su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32736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8" name="Espace réservé pour une image  3"/>
          <p:cNvSpPr>
            <a:spLocks noGrp="1"/>
          </p:cNvSpPr>
          <p:nvPr>
            <p:ph type="pic" sz="quarter" idx="16"/>
          </p:nvPr>
        </p:nvSpPr>
        <p:spPr>
          <a:xfrm>
            <a:off x="3300202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7" hasCustomPrompt="1"/>
          </p:nvPr>
        </p:nvSpPr>
        <p:spPr>
          <a:xfrm>
            <a:off x="3426368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0" name="Espace réservé pour une image  3"/>
          <p:cNvSpPr>
            <a:spLocks noGrp="1"/>
          </p:cNvSpPr>
          <p:nvPr>
            <p:ph type="pic" sz="quarter" idx="18"/>
          </p:nvPr>
        </p:nvSpPr>
        <p:spPr>
          <a:xfrm>
            <a:off x="6378101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9" hasCustomPrompt="1"/>
          </p:nvPr>
        </p:nvSpPr>
        <p:spPr>
          <a:xfrm>
            <a:off x="6504267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2" name="Espace réservé pour une image  3"/>
          <p:cNvSpPr>
            <a:spLocks noGrp="1"/>
          </p:cNvSpPr>
          <p:nvPr>
            <p:ph type="pic" sz="quarter" idx="20"/>
          </p:nvPr>
        </p:nvSpPr>
        <p:spPr>
          <a:xfrm>
            <a:off x="9456000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9582166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38646199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+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019436" y="1362834"/>
            <a:ext cx="5076564" cy="553998"/>
          </a:xfrm>
        </p:spPr>
        <p:txBody>
          <a:bodyPr anchor="t"/>
          <a:lstStyle>
            <a:lvl1pPr marL="0" algn="l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4" name="Espace réservé du tableau 13"/>
          <p:cNvSpPr>
            <a:spLocks noGrp="1"/>
          </p:cNvSpPr>
          <p:nvPr>
            <p:ph type="tbl" sz="quarter" idx="22"/>
          </p:nvPr>
        </p:nvSpPr>
        <p:spPr>
          <a:xfrm>
            <a:off x="1019436" y="2168860"/>
            <a:ext cx="5076563" cy="3158450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tableau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6924092" y="1394194"/>
            <a:ext cx="4572583" cy="2462213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Char char="›"/>
              <a:defRPr sz="1600" b="0" i="0">
                <a:solidFill>
                  <a:schemeClr val="accent1"/>
                </a:solidFill>
              </a:defRPr>
            </a:lvl2pPr>
            <a:lvl3pPr marL="0">
              <a:buFontTx/>
              <a:buNone/>
              <a:defRPr sz="1600" b="0" i="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600" b="0" i="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="0" i="0">
                <a:solidFill>
                  <a:schemeClr val="accent1"/>
                </a:solidFill>
              </a:defRPr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</p:spTree>
    <p:extLst>
      <p:ext uri="{BB962C8B-B14F-4D97-AF65-F5344CB8AC3E}">
        <p14:creationId xmlns:p14="http://schemas.microsoft.com/office/powerpoint/2010/main" val="24945841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572164" y="1376772"/>
            <a:ext cx="3924436" cy="2383729"/>
          </a:xfrm>
        </p:spPr>
        <p:txBody>
          <a:bodyPr/>
          <a:lstStyle>
            <a:lvl1pPr>
              <a:defRPr/>
            </a:lvl1pPr>
            <a:lvl2pPr>
              <a:defRPr b="1"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r>
              <a:rPr lang="fr-FR" dirty="0"/>
              <a:t>Titre de premier niveau</a:t>
            </a:r>
          </a:p>
          <a:p>
            <a:pPr lvl="1"/>
            <a:r>
              <a:rPr lang="fr-FR" dirty="0"/>
              <a:t>Titre de niveau 2</a:t>
            </a:r>
          </a:p>
          <a:p>
            <a:pPr lvl="2"/>
            <a:r>
              <a:rPr lang="fr-FR" dirty="0"/>
              <a:t>Introduction, texte courant, </a:t>
            </a:r>
            <a:r>
              <a:rPr lang="fr-FR" u="sng" dirty="0"/>
              <a:t>niveau</a:t>
            </a:r>
            <a:r>
              <a:rPr lang="fr-FR" dirty="0"/>
              <a:t> 3</a:t>
            </a:r>
          </a:p>
          <a:p>
            <a:pPr lvl="3"/>
            <a:r>
              <a:rPr lang="fr-FR" dirty="0"/>
              <a:t>Liste à puces, énumération, niveau 4</a:t>
            </a:r>
          </a:p>
          <a:p>
            <a:pPr lvl="4"/>
            <a:r>
              <a:rPr lang="fr-FR" dirty="0"/>
              <a:t>Liste à puces, énumération, niveau 5</a:t>
            </a:r>
          </a:p>
          <a:p>
            <a:pPr lvl="5"/>
            <a:r>
              <a:rPr lang="fr-FR" dirty="0"/>
              <a:t>Liste à puces, énumération, niveau 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du graphique 5"/>
          <p:cNvSpPr>
            <a:spLocks noGrp="1"/>
          </p:cNvSpPr>
          <p:nvPr>
            <p:ph type="chart" sz="quarter" idx="23"/>
          </p:nvPr>
        </p:nvSpPr>
        <p:spPr>
          <a:xfrm>
            <a:off x="704337" y="1700808"/>
            <a:ext cx="5931723" cy="3672408"/>
          </a:xfrm>
          <a:solidFill>
            <a:schemeClr val="bg2"/>
          </a:solidFill>
        </p:spPr>
        <p:txBody>
          <a:bodyPr vert="horz" wrap="square" lIns="36000" tIns="0" rIns="36000" bIns="0" rtlCol="0" anchor="ctr">
            <a:noAutofit/>
          </a:bodyPr>
          <a:lstStyle>
            <a:lvl1pPr algn="ctr">
              <a:defRPr lang="fr-FR" sz="1200" b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27643977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019436" y="1362834"/>
            <a:ext cx="5076564" cy="553998"/>
          </a:xfrm>
          <a:ln>
            <a:noFill/>
          </a:ln>
        </p:spPr>
        <p:txBody>
          <a:bodyPr anchor="t"/>
          <a:lstStyle>
            <a:lvl1pPr marL="0" algn="l">
              <a:buFontTx/>
              <a:buNone/>
              <a:defRPr sz="40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1163453" y="3942968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6" hasCustomPrompt="1"/>
          </p:nvPr>
        </p:nvSpPr>
        <p:spPr>
          <a:xfrm>
            <a:off x="3683732" y="3945250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7" hasCustomPrompt="1"/>
          </p:nvPr>
        </p:nvSpPr>
        <p:spPr>
          <a:xfrm>
            <a:off x="6168008" y="3942968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8" hasCustomPrompt="1"/>
          </p:nvPr>
        </p:nvSpPr>
        <p:spPr>
          <a:xfrm>
            <a:off x="8699718" y="3945250"/>
            <a:ext cx="2268251" cy="707886"/>
          </a:xfrm>
        </p:spPr>
        <p:txBody>
          <a:bodyPr/>
          <a:lstStyle>
            <a:lvl1pPr marL="0">
              <a:buFontTx/>
              <a:buNone/>
              <a:defRPr sz="4000" b="1" i="0">
                <a:solidFill>
                  <a:schemeClr val="accent1"/>
                </a:solidFill>
              </a:defRPr>
            </a:lvl1pPr>
            <a:lvl2pPr marL="108000" indent="-108000">
              <a:lnSpc>
                <a:spcPct val="100000"/>
              </a:lnSpc>
              <a:spcBef>
                <a:spcPts val="0"/>
              </a:spcBef>
              <a:buFont typeface="Segoe UI" panose="020B0502040204020203" pitchFamily="34" charset="0"/>
              <a:buChar char="›"/>
              <a:defRPr sz="1000" b="0" i="0">
                <a:solidFill>
                  <a:schemeClr val="tx2"/>
                </a:solidFill>
              </a:defRPr>
            </a:lvl2pPr>
            <a:lvl3pPr marL="0">
              <a:buFontTx/>
              <a:buNone/>
              <a:defRPr sz="1600" b="0" i="0"/>
            </a:lvl3pPr>
            <a:lvl4pPr marL="0" indent="0">
              <a:buFontTx/>
              <a:buNone/>
              <a:defRPr sz="1600" b="0" i="0"/>
            </a:lvl4pPr>
            <a:lvl5pPr marL="0" indent="0">
              <a:buFontTx/>
              <a:buNone/>
              <a:defRPr sz="1600" b="0" i="0"/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22390433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0824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arti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A4B825-8120-4DCA-B4E4-E649F14DD680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CB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05F5986-E9AF-4824-8876-AFCB3EAD82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7069" y="108000"/>
            <a:ext cx="3248931" cy="55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613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Q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192000" cy="6858000"/>
          </a:xfrm>
          <a:prstGeom prst="rect">
            <a:avLst/>
          </a:prstGeom>
          <a:solidFill>
            <a:srgbClr val="D7D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6780075" y="2671752"/>
            <a:ext cx="4716599" cy="3031599"/>
          </a:xfrm>
        </p:spPr>
        <p:txBody>
          <a:bodyPr anchor="t"/>
          <a:lstStyle>
            <a:lvl1pPr>
              <a:lnSpc>
                <a:spcPct val="11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981C53B-4986-204B-8562-304F54D65D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392" y="1268760"/>
            <a:ext cx="4769708" cy="47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57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05901" y="2805752"/>
            <a:ext cx="6552803" cy="1246495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9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Clôture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1780" y="5856298"/>
            <a:ext cx="1440000" cy="680730"/>
          </a:xfrm>
          <a:prstGeom prst="rect">
            <a:avLst/>
          </a:prstGeom>
        </p:spPr>
      </p:pic>
      <p:sp>
        <p:nvSpPr>
          <p:cNvPr id="8" name="object 4"/>
          <p:cNvSpPr/>
          <p:nvPr userDrawn="1"/>
        </p:nvSpPr>
        <p:spPr>
          <a:xfrm>
            <a:off x="1847528" y="908720"/>
            <a:ext cx="2736304" cy="338437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62"/>
          </a:p>
        </p:txBody>
      </p:sp>
    </p:spTree>
    <p:extLst>
      <p:ext uri="{BB962C8B-B14F-4D97-AF65-F5344CB8AC3E}">
        <p14:creationId xmlns:p14="http://schemas.microsoft.com/office/powerpoint/2010/main" val="242625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2384834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86375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FA6364B-098B-4CB7-AAFE-C78905A79E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21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7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Parti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5195900" y="908720"/>
            <a:ext cx="1694942" cy="3046988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FontTx/>
              <a:buNone/>
              <a:defRPr sz="22000" b="1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ts val="300"/>
              </a:spcBef>
              <a:buFontTx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ts val="300"/>
              </a:spcBef>
              <a:buFont typeface="Segoe UI" panose="020B0502040204020203" pitchFamily="34" charset="0"/>
              <a:buNone/>
              <a:defRPr sz="1600" i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ctr"/>
            <a:r>
              <a:rPr lang="fr-FR" dirty="0"/>
              <a:t>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74407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2C80334-C295-4CBD-9AC6-D655E80553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0320" y="-11535"/>
            <a:ext cx="321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7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ie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863752" y="908720"/>
            <a:ext cx="1694942" cy="3046988"/>
          </a:xfrm>
        </p:spPr>
        <p:txBody>
          <a:bodyPr wrap="none"/>
          <a:lstStyle>
            <a:lvl1pPr marL="0" indent="0">
              <a:lnSpc>
                <a:spcPct val="90000"/>
              </a:lnSpc>
              <a:buNone/>
              <a:defRPr sz="2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grpSp>
        <p:nvGrpSpPr>
          <p:cNvPr id="6" name="Grouper 5"/>
          <p:cNvGrpSpPr/>
          <p:nvPr userDrawn="1"/>
        </p:nvGrpSpPr>
        <p:grpSpPr>
          <a:xfrm>
            <a:off x="0" y="-27384"/>
            <a:ext cx="4079776" cy="6885384"/>
            <a:chOff x="2523034" y="-45206"/>
            <a:chExt cx="4079776" cy="6885384"/>
          </a:xfrm>
        </p:grpSpPr>
        <p:sp>
          <p:nvSpPr>
            <p:cNvPr id="7" name="ZoneTexte 6"/>
            <p:cNvSpPr txBox="1"/>
            <p:nvPr userDrawn="1"/>
          </p:nvSpPr>
          <p:spPr>
            <a:xfrm>
              <a:off x="4907868" y="908720"/>
              <a:ext cx="1694942" cy="3046988"/>
            </a:xfrm>
            <a:prstGeom prst="rect">
              <a:avLst/>
            </a:prstGeom>
          </p:spPr>
          <p:txBody>
            <a:bodyPr vert="horz" wrap="none" lIns="36000" tIns="0" rIns="36000" bIns="0" rtlCol="0">
              <a:spAutoFit/>
            </a:bodyPr>
            <a:lstStyle>
              <a:lvl1pPr lvl="0" indent="0">
                <a:lnSpc>
                  <a:spcPct val="90000"/>
                </a:lnSpc>
                <a:spcBef>
                  <a:spcPts val="0"/>
                </a:spcBef>
                <a:buFontTx/>
                <a:buNone/>
                <a:defRPr sz="22000" b="1">
                  <a:solidFill>
                    <a:schemeClr val="bg1"/>
                  </a:solidFill>
                </a:defRPr>
              </a:lvl1pPr>
              <a:lvl2pPr indent="0">
                <a:lnSpc>
                  <a:spcPct val="90000"/>
                </a:lnSpc>
                <a:spcBef>
                  <a:spcPts val="1200"/>
                </a:spcBef>
                <a:buFontTx/>
                <a:buNone/>
                <a:defRPr sz="2000" b="1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>
                <a:lnSpc>
                  <a:spcPct val="100000"/>
                </a:lnSpc>
                <a:spcBef>
                  <a:spcPts val="300"/>
                </a:spcBef>
                <a:buFontTx/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Font typeface="Symbol" panose="05050102010706020507" pitchFamily="18" charset="2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>
                <a:lnSpc>
                  <a:spcPct val="100000"/>
                </a:lnSpc>
                <a:spcBef>
                  <a:spcPts val="300"/>
                </a:spcBef>
                <a:buFont typeface="Segoe UI" panose="020B0502040204020203" pitchFamily="34" charset="0"/>
                <a:buNone/>
                <a:defRPr sz="1600" i="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lvl="0" algn="ctr"/>
              <a:r>
                <a:rPr lang="fr-FR" dirty="0"/>
                <a:t>0</a:t>
              </a:r>
            </a:p>
          </p:txBody>
        </p:sp>
        <p:pic>
          <p:nvPicPr>
            <p:cNvPr id="4" name="Image 3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518"/>
            <a:stretch/>
          </p:blipFill>
          <p:spPr>
            <a:xfrm>
              <a:off x="2523034" y="-45206"/>
              <a:ext cx="3260254" cy="6885384"/>
            </a:xfrm>
            <a:prstGeom prst="rect">
              <a:avLst/>
            </a:prstGeom>
          </p:spPr>
        </p:pic>
      </p:grp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2769989"/>
          </a:xfrm>
        </p:spPr>
        <p:txBody>
          <a:bodyPr anchor="t"/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298606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  <a:prstGeom prst="rect">
            <a:avLst/>
          </a:prstGeom>
        </p:spPr>
        <p:txBody>
          <a:bodyPr vert="horz" wrap="square" lIns="36000" tIns="0" rIns="36000" bIns="0" rtlCol="0" anchor="ctr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95325" y="1376772"/>
            <a:ext cx="10801350" cy="2284215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983432" y="6500770"/>
            <a:ext cx="50400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0" y="576000"/>
            <a:ext cx="12200219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1528" y="6507292"/>
            <a:ext cx="263460" cy="123111"/>
          </a:xfrm>
          <a:prstGeom prst="rect">
            <a:avLst/>
          </a:prstGeom>
        </p:spPr>
        <p:txBody>
          <a:bodyPr vert="horz" wrap="none" lIns="36000" tIns="0" rIns="36000" bIns="0" rtlCol="0" anchor="ctr">
            <a:spAutoFit/>
          </a:bodyPr>
          <a:lstStyle>
            <a:lvl1pPr algn="l">
              <a:defRPr lang="fr-FR" sz="800" b="1" smtClean="0">
                <a:solidFill>
                  <a:schemeClr val="tx2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657C415-651B-3241-8AB0-1BCF9DB3B237}"/>
              </a:ext>
            </a:extLst>
          </p:cNvPr>
          <p:cNvPicPr>
            <a:picLocks noChangeAspect="1"/>
          </p:cNvPicPr>
          <p:nvPr/>
        </p:nvPicPr>
        <p:blipFill>
          <a:blip r:embed="rId6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1" r:id="rId3"/>
    <p:sldLayoutId id="2147483685" r:id="rId4"/>
    <p:sldLayoutId id="2147483659" r:id="rId5"/>
    <p:sldLayoutId id="2147483686" r:id="rId6"/>
    <p:sldLayoutId id="2147483661" r:id="rId7"/>
    <p:sldLayoutId id="2147483687" r:id="rId8"/>
    <p:sldLayoutId id="2147483663" r:id="rId9"/>
    <p:sldLayoutId id="2147483688" r:id="rId10"/>
    <p:sldLayoutId id="2147483665" r:id="rId11"/>
    <p:sldLayoutId id="2147483689" r:id="rId12"/>
    <p:sldLayoutId id="2147483691" r:id="rId13"/>
    <p:sldLayoutId id="2147483690" r:id="rId14"/>
    <p:sldLayoutId id="2147483694" r:id="rId15"/>
    <p:sldLayoutId id="2147483693" r:id="rId16"/>
    <p:sldLayoutId id="2147483697" r:id="rId17"/>
    <p:sldLayoutId id="2147483696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658" r:id="rId31"/>
    <p:sldLayoutId id="2147483660" r:id="rId32"/>
    <p:sldLayoutId id="2147483662" r:id="rId33"/>
    <p:sldLayoutId id="2147483664" r:id="rId34"/>
    <p:sldLayoutId id="2147483666" r:id="rId35"/>
    <p:sldLayoutId id="2147483692" r:id="rId36"/>
    <p:sldLayoutId id="2147483695" r:id="rId37"/>
    <p:sldLayoutId id="2147483698" r:id="rId38"/>
    <p:sldLayoutId id="2147483680" r:id="rId39"/>
    <p:sldLayoutId id="2147483655" r:id="rId40"/>
    <p:sldLayoutId id="2147483674" r:id="rId41"/>
    <p:sldLayoutId id="2147483678" r:id="rId42"/>
    <p:sldLayoutId id="2147483681" r:id="rId43"/>
    <p:sldLayoutId id="2147483668" r:id="rId44"/>
    <p:sldLayoutId id="2147483669" r:id="rId45"/>
    <p:sldLayoutId id="2147483671" r:id="rId46"/>
    <p:sldLayoutId id="2147483650" r:id="rId47"/>
    <p:sldLayoutId id="2147483652" r:id="rId48"/>
    <p:sldLayoutId id="2147483672" r:id="rId49"/>
    <p:sldLayoutId id="2147483673" r:id="rId50"/>
    <p:sldLayoutId id="2147483682" r:id="rId51"/>
    <p:sldLayoutId id="2147483653" r:id="rId52"/>
    <p:sldLayoutId id="2147483654" r:id="rId53"/>
    <p:sldLayoutId id="2147483670" r:id="rId54"/>
    <p:sldLayoutId id="2147483675" r:id="rId55"/>
    <p:sldLayoutId id="2147483676" r:id="rId56"/>
    <p:sldLayoutId id="2147483679" r:id="rId57"/>
    <p:sldLayoutId id="2147483677" r:id="rId58"/>
    <p:sldLayoutId id="2147483656" r:id="rId59"/>
    <p:sldLayoutId id="2147483683" r:id="rId60"/>
    <p:sldLayoutId id="2147483684" r:id="rId61"/>
  </p:sldLayoutIdLst>
  <p:hf hdr="0" dt="0"/>
  <p:txStyles>
    <p:titleStyle>
      <a:lvl1pPr marL="0" indent="0" algn="l" defTabSz="914400" rtl="0" eaLnBrk="1" latinLnBrk="0" hangingPunct="1">
        <a:lnSpc>
          <a:spcPct val="100000"/>
        </a:lnSpc>
        <a:spcBef>
          <a:spcPts val="0"/>
        </a:spcBef>
        <a:buNone/>
        <a:tabLst>
          <a:tab pos="536575" algn="l"/>
        </a:tabLst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Tx/>
        <a:buNone/>
        <a:defRPr sz="32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1200"/>
        </a:spcBef>
        <a:buFontTx/>
        <a:buNone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3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300"/>
        </a:spcBef>
        <a:buClr>
          <a:schemeClr val="tx2"/>
        </a:buClr>
        <a:buFont typeface="Symbol" panose="05050102010706020507" pitchFamily="18" charset="2"/>
        <a:buChar char="·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300"/>
        </a:spcBef>
        <a:buClrTx/>
        <a:buFont typeface="Arial"/>
        <a:buChar char="•"/>
        <a:defRPr sz="140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36000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pos="7242" userDrawn="1">
          <p15:clr>
            <a:srgbClr val="F26B43"/>
          </p15:clr>
        </p15:guide>
        <p15:guide id="5" orient="horz" pos="867" userDrawn="1">
          <p15:clr>
            <a:srgbClr val="F26B43"/>
          </p15:clr>
        </p15:guide>
        <p15:guide id="6" orient="horz" pos="3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hyperlink" Target="https://github.com/YupanaInc/Cegid-Hackathon" TargetMode="Externa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90467" y="2034496"/>
            <a:ext cx="9266173" cy="2222596"/>
          </a:xfrm>
        </p:spPr>
        <p:txBody>
          <a:bodyPr/>
          <a:lstStyle/>
          <a:p>
            <a:r>
              <a:rPr lang="fr-FR" dirty="0" err="1"/>
              <a:t>SweepDoc</a:t>
            </a:r>
            <a:br>
              <a:rPr lang="fr-FR" dirty="0"/>
            </a:br>
            <a:r>
              <a:rPr lang="fr-FR" sz="5400" dirty="0"/>
              <a:t>Cegid </a:t>
            </a:r>
            <a:r>
              <a:rPr lang="fr-FR" sz="5400" dirty="0" err="1"/>
              <a:t>Hackathon</a:t>
            </a:r>
            <a:r>
              <a:rPr lang="fr-FR" sz="5400" dirty="0"/>
              <a:t> 2019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90467" y="4578804"/>
            <a:ext cx="8906207" cy="1537024"/>
          </a:xfrm>
        </p:spPr>
        <p:txBody>
          <a:bodyPr/>
          <a:lstStyle/>
          <a:p>
            <a:r>
              <a:rPr lang="fr-FR" dirty="0"/>
              <a:t>Laisser </a:t>
            </a:r>
            <a:r>
              <a:rPr lang="fr-FR" dirty="0" err="1"/>
              <a:t>SweepDoc</a:t>
            </a:r>
            <a:r>
              <a:rPr lang="fr-FR" dirty="0"/>
              <a:t> organiser votre comptabilité</a:t>
            </a:r>
          </a:p>
          <a:p>
            <a:r>
              <a:rPr lang="fr-FR" dirty="0"/>
              <a:t>pour seulement 0,75€/mois</a:t>
            </a:r>
          </a:p>
          <a:p>
            <a:r>
              <a:rPr lang="fr-FR" sz="2400" dirty="0">
                <a:solidFill>
                  <a:schemeClr val="accent1"/>
                </a:solidFill>
              </a:rPr>
              <a:t>Offre de lancement : pour 100 doc traités, 50 offerts !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| 03/07/2019  | Loïc Portales</a:t>
            </a:r>
          </a:p>
        </p:txBody>
      </p:sp>
    </p:spTree>
    <p:extLst>
      <p:ext uri="{BB962C8B-B14F-4D97-AF65-F5344CB8AC3E}">
        <p14:creationId xmlns:p14="http://schemas.microsoft.com/office/powerpoint/2010/main" val="345495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CE019-0F94-874D-AECA-D2DDC23B6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80230"/>
            <a:ext cx="10801350" cy="307777"/>
          </a:xfrm>
        </p:spPr>
        <p:txBody>
          <a:bodyPr/>
          <a:lstStyle/>
          <a:p>
            <a:r>
              <a:rPr lang="en-US" dirty="0" err="1"/>
              <a:t>SweepDoc</a:t>
            </a:r>
            <a:r>
              <a:rPr lang="en-US" dirty="0"/>
              <a:t> - Architecture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5E8751-6F43-1849-9D59-A90FC8F713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634D0-AA28-BD49-BA83-A956BF58F3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4F61BEA-617A-2B44-A5B8-BF4D1353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173" y="0"/>
            <a:ext cx="9157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25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717032"/>
            <a:ext cx="4932623" cy="1846659"/>
          </a:xfrm>
        </p:spPr>
        <p:txBody>
          <a:bodyPr/>
          <a:lstStyle/>
          <a:p>
            <a:r>
              <a:rPr lang="fr-FR" dirty="0"/>
              <a:t>Limites du POC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969010" y="908720"/>
            <a:ext cx="1502582" cy="3046988"/>
          </a:xfrm>
        </p:spPr>
        <p:txBody>
          <a:bodyPr/>
          <a:lstStyle/>
          <a:p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32926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842C-9644-214E-B00F-7B0F7ACA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</p:spPr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Limites du POC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13733-A3C4-AB40-B2A9-E5AA98D2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91C73-0EF2-464C-BBEA-37BED15F2D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F0C7E-43C5-C044-948D-70987E10E1F1}"/>
              </a:ext>
            </a:extLst>
          </p:cNvPr>
          <p:cNvSpPr txBox="1"/>
          <p:nvPr/>
        </p:nvSpPr>
        <p:spPr>
          <a:xfrm>
            <a:off x="695326" y="1905213"/>
            <a:ext cx="10801350" cy="203132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/>
              <a:t>Architecture : web-</a:t>
            </a:r>
            <a:r>
              <a:rPr lang="fr-FR" sz="2200" dirty="0" err="1"/>
              <a:t>hooks</a:t>
            </a:r>
            <a:r>
              <a:rPr lang="fr-FR" sz="2200" dirty="0"/>
              <a:t> / </a:t>
            </a:r>
            <a:r>
              <a:rPr lang="fr-FR" sz="2200" dirty="0" err="1"/>
              <a:t>event-driven</a:t>
            </a:r>
            <a:endParaRPr lang="fr-F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/>
              <a:t>Connexion avec l’</a:t>
            </a:r>
            <a:r>
              <a:rPr lang="fr-FR" sz="2200" dirty="0" err="1"/>
              <a:t>éco-système</a:t>
            </a:r>
            <a:r>
              <a:rPr lang="fr-FR" sz="2200" dirty="0"/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 err="1"/>
              <a:t>Bankin</a:t>
            </a:r>
            <a:r>
              <a:rPr lang="fr-FR" sz="2200" dirty="0"/>
              <a:t> : import de la banque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PIA : classification des documents / extraction </a:t>
            </a:r>
            <a:r>
              <a:rPr lang="fr-FR" sz="2200" dirty="0" err="1"/>
              <a:t>meta-données</a:t>
            </a:r>
            <a:r>
              <a:rPr lang="fr-FR" sz="2200" dirty="0"/>
              <a:t> / génération écritures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Loop / </a:t>
            </a:r>
            <a:r>
              <a:rPr lang="fr-FR" sz="2200" dirty="0" err="1"/>
              <a:t>Quadratus</a:t>
            </a:r>
            <a:r>
              <a:rPr lang="fr-FR" sz="2200" dirty="0"/>
              <a:t> / Cegid Expert : export dans la comptabilité</a:t>
            </a:r>
          </a:p>
        </p:txBody>
      </p:sp>
    </p:spTree>
    <p:extLst>
      <p:ext uri="{BB962C8B-B14F-4D97-AF65-F5344CB8AC3E}">
        <p14:creationId xmlns:p14="http://schemas.microsoft.com/office/powerpoint/2010/main" val="342579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717032"/>
            <a:ext cx="4932623" cy="923330"/>
          </a:xfrm>
        </p:spPr>
        <p:txBody>
          <a:bodyPr/>
          <a:lstStyle/>
          <a:p>
            <a:r>
              <a:rPr lang="fr-FR" dirty="0" err="1"/>
              <a:t>Making</a:t>
            </a:r>
            <a:r>
              <a:rPr lang="fr-FR" dirty="0"/>
              <a:t> of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969010" y="908720"/>
            <a:ext cx="1502582" cy="3046988"/>
          </a:xfrm>
        </p:spPr>
        <p:txBody>
          <a:bodyPr/>
          <a:lstStyle/>
          <a:p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48353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842C-9644-214E-B00F-7B0F7ACA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</p:spPr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</a:t>
            </a:r>
            <a:r>
              <a:rPr lang="fr-FR" dirty="0" err="1"/>
              <a:t>Making</a:t>
            </a:r>
            <a:r>
              <a:rPr lang="fr-FR" dirty="0"/>
              <a:t> of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13733-A3C4-AB40-B2A9-E5AA98D2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91C73-0EF2-464C-BBEA-37BED15F2D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F0C7E-43C5-C044-948D-70987E10E1F1}"/>
              </a:ext>
            </a:extLst>
          </p:cNvPr>
          <p:cNvSpPr txBox="1"/>
          <p:nvPr/>
        </p:nvSpPr>
        <p:spPr>
          <a:xfrm>
            <a:off x="944988" y="1484784"/>
            <a:ext cx="10551688" cy="3416320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GB" sz="2400" dirty="0">
                <a:hlinkClick r:id="rId2"/>
              </a:rPr>
              <a:t>https://github.com/YupanaInc/Cegid-Hackathon</a:t>
            </a:r>
            <a:endParaRPr lang="fr-F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  <a:p>
            <a:endParaRPr lang="fr-F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Alex </a:t>
            </a:r>
            <a:r>
              <a:rPr lang="fr-FR" sz="2200" dirty="0" err="1"/>
              <a:t>Balabantsev</a:t>
            </a:r>
            <a:endParaRPr lang="fr-F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Nathan </a:t>
            </a:r>
            <a:r>
              <a:rPr lang="fr-FR" sz="2200" dirty="0" err="1"/>
              <a:t>Senthilnathan</a:t>
            </a:r>
            <a:endParaRPr lang="fr-F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Jean-Sébastien </a:t>
            </a:r>
            <a:r>
              <a:rPr lang="fr-FR" sz="2200" dirty="0" err="1"/>
              <a:t>Pélerin</a:t>
            </a:r>
            <a:endParaRPr lang="fr-F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Christian </a:t>
            </a:r>
            <a:r>
              <a:rPr lang="fr-FR" sz="2200" dirty="0" err="1"/>
              <a:t>Taltas</a:t>
            </a:r>
            <a:endParaRPr lang="fr-F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dirty="0"/>
              <a:t>Loïc Portales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0E17A-A965-7C40-90F0-85BF949ED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86" y="1363173"/>
            <a:ext cx="647700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7A9A1-D6AB-DB4F-A07D-99C478E0B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634" y="692696"/>
            <a:ext cx="4194040" cy="559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67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2598004"/>
            <a:ext cx="4716599" cy="1661993"/>
          </a:xfrm>
        </p:spPr>
        <p:txBody>
          <a:bodyPr/>
          <a:lstStyle/>
          <a:p>
            <a:r>
              <a:rPr lang="fr-FR" dirty="0"/>
              <a:t>Foire aux</a:t>
            </a:r>
            <a:br>
              <a:rPr lang="fr-FR" dirty="0"/>
            </a:br>
            <a:r>
              <a:rPr lang="fr-FR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282922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530413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>
          <a:xfrm>
            <a:off x="983432" y="6500770"/>
            <a:ext cx="5040000" cy="123111"/>
          </a:xfrm>
        </p:spPr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3204249" y="1987890"/>
            <a:ext cx="8292425" cy="3698705"/>
          </a:xfrm>
        </p:spPr>
        <p:txBody>
          <a:bodyPr/>
          <a:lstStyle/>
          <a:p>
            <a:r>
              <a:rPr lang="fr-FR" dirty="0"/>
              <a:t>Présentation</a:t>
            </a:r>
          </a:p>
          <a:p>
            <a:pPr lvl="1"/>
            <a:endParaRPr lang="fr-FR" dirty="0"/>
          </a:p>
          <a:p>
            <a:r>
              <a:rPr lang="fr-FR" dirty="0"/>
              <a:t>Architecture</a:t>
            </a:r>
          </a:p>
          <a:p>
            <a:pPr lvl="1"/>
            <a:endParaRPr lang="fr-FR" dirty="0"/>
          </a:p>
          <a:p>
            <a:r>
              <a:rPr lang="fr-FR" dirty="0"/>
              <a:t>Limites du POC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Making</a:t>
            </a:r>
            <a:r>
              <a:rPr lang="fr-FR" dirty="0"/>
              <a:t>-of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7" name="Espace réservé du texte 5"/>
          <p:cNvSpPr txBox="1">
            <a:spLocks/>
          </p:cNvSpPr>
          <p:nvPr/>
        </p:nvSpPr>
        <p:spPr>
          <a:xfrm>
            <a:off x="2592459" y="3100154"/>
            <a:ext cx="515133" cy="461665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02</a:t>
            </a:r>
          </a:p>
        </p:txBody>
      </p:sp>
      <p:sp>
        <p:nvSpPr>
          <p:cNvPr id="8" name="Espace réservé du texte 5"/>
          <p:cNvSpPr txBox="1">
            <a:spLocks/>
          </p:cNvSpPr>
          <p:nvPr/>
        </p:nvSpPr>
        <p:spPr>
          <a:xfrm>
            <a:off x="2592458" y="4177613"/>
            <a:ext cx="515133" cy="461665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03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85B7A4A4-DFC2-D04F-968E-714E9BE2C175}"/>
              </a:ext>
            </a:extLst>
          </p:cNvPr>
          <p:cNvSpPr txBox="1">
            <a:spLocks/>
          </p:cNvSpPr>
          <p:nvPr/>
        </p:nvSpPr>
        <p:spPr>
          <a:xfrm>
            <a:off x="2646407" y="5192478"/>
            <a:ext cx="463836" cy="461665"/>
          </a:xfrm>
          <a:prstGeom prst="rect">
            <a:avLst/>
          </a:prstGeom>
        </p:spPr>
        <p:txBody>
          <a:bodyPr vert="horz" wrap="none" lIns="36000" tIns="0" rIns="36000" bIns="0" rtlCol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6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04622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80075" y="3861048"/>
            <a:ext cx="4716599" cy="923330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44072" y="908720"/>
            <a:ext cx="1641767" cy="3103414"/>
          </a:xfrm>
        </p:spPr>
        <p:txBody>
          <a:bodyPr/>
          <a:lstStyle/>
          <a:p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5896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905C-13ED-E146-9D9A-DEBE330A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Présentation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662F3-AADA-E045-8E40-419A6F30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C63E0-70CC-3240-9C3B-0CC6A8DF19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1376772"/>
            <a:ext cx="6732823" cy="514564"/>
          </a:xfrm>
        </p:spPr>
        <p:txBody>
          <a:bodyPr/>
          <a:lstStyle/>
          <a:p>
            <a:r>
              <a:rPr lang="fr-FR" dirty="0"/>
              <a:t>Le problème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0DBE2-0823-964E-ADA0-1199161A3B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11DEB-32C5-7E4F-8C20-599974C4DA5E}"/>
              </a:ext>
            </a:extLst>
          </p:cNvPr>
          <p:cNvSpPr txBox="1"/>
          <p:nvPr/>
        </p:nvSpPr>
        <p:spPr>
          <a:xfrm>
            <a:off x="813258" y="2258231"/>
            <a:ext cx="10323302" cy="270843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just"/>
            <a:br>
              <a:rPr lang="fr-FR" sz="2200" dirty="0"/>
            </a:br>
            <a:r>
              <a:rPr lang="fr-FR" sz="2200" dirty="0"/>
              <a:t>La « </a:t>
            </a:r>
            <a:r>
              <a:rPr lang="fr-FR" sz="2200" b="1" i="1" dirty="0"/>
              <a:t>boite à chaussure »</a:t>
            </a:r>
            <a:r>
              <a:rPr lang="fr-FR" sz="2200" dirty="0"/>
              <a:t> historique des dirigeants de TPE a progressivement migré dans leur boite email.</a:t>
            </a:r>
          </a:p>
          <a:p>
            <a:pPr algn="just"/>
            <a:r>
              <a:rPr lang="fr-FR" sz="2200" dirty="0"/>
              <a:t>La digitalisation systématique des échanges entre les clients et les fournisseurs en est la conséquence.</a:t>
            </a:r>
          </a:p>
          <a:p>
            <a:br>
              <a:rPr lang="fr-FR" sz="2200" dirty="0"/>
            </a:br>
            <a:r>
              <a:rPr lang="fr-FR" sz="2200" dirty="0"/>
              <a:t>Malgré tout les entrepreneurs ne prennent pas le temps de communiquer régulièrement à leur expert-comptable les documents qu'ils reçoivent dans leurs boite email.</a:t>
            </a:r>
          </a:p>
        </p:txBody>
      </p:sp>
    </p:spTree>
    <p:extLst>
      <p:ext uri="{BB962C8B-B14F-4D97-AF65-F5344CB8AC3E}">
        <p14:creationId xmlns:p14="http://schemas.microsoft.com/office/powerpoint/2010/main" val="4007447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4B52-B1EF-8144-94CF-670DE260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8895"/>
            <a:ext cx="11953478" cy="307777"/>
          </a:xfrm>
        </p:spPr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Présentation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A82054-445B-444E-8473-F768F8A85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AA3B1-0DA5-0C4F-A8FE-BDAEC69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1499883"/>
            <a:ext cx="6408787" cy="3764685"/>
          </a:xfrm>
        </p:spPr>
        <p:txBody>
          <a:bodyPr/>
          <a:lstStyle/>
          <a:p>
            <a:r>
              <a:rPr lang="fr-FR" dirty="0"/>
              <a:t>La solution : </a:t>
            </a:r>
            <a:r>
              <a:rPr lang="fr-FR" dirty="0" err="1"/>
              <a:t>SweepDoc</a:t>
            </a:r>
            <a:br>
              <a:rPr lang="fr-FR" dirty="0"/>
            </a:br>
            <a:br>
              <a:rPr lang="fr-FR" dirty="0"/>
            </a:br>
            <a:r>
              <a:rPr lang="fr-FR" b="0" dirty="0"/>
              <a:t>Le robot qui catégorise vos emails et traite vos pièces automatiquement pour les envoyer dans votre dossier comptable.</a:t>
            </a:r>
          </a:p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AAC8B-CDB8-874A-A4DA-5BBBD7479E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6A892F-E5F5-8842-AD4B-14485EA89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6" y="1233183"/>
            <a:ext cx="11303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6C2561-7C02-E94B-8B41-A76EBB657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50" y="2204864"/>
            <a:ext cx="4580614" cy="324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4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B92F-53B7-4043-A5DA-550CB175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Présentation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A63B95-E87D-BC43-83B7-766342F7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4875F-A1CB-424E-BB8C-8D19343AF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9029" y="761294"/>
            <a:ext cx="4644516" cy="514564"/>
          </a:xfrm>
        </p:spPr>
        <p:txBody>
          <a:bodyPr/>
          <a:lstStyle/>
          <a:p>
            <a:r>
              <a:rPr lang="fr-FR" dirty="0"/>
              <a:t>Comment ça fonctionne 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6798A-D75C-8A40-ACB3-FD4CE3ACF6F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6F374F-4BCD-F546-9BC7-47B035B5548A}"/>
              </a:ext>
            </a:extLst>
          </p:cNvPr>
          <p:cNvSpPr txBox="1"/>
          <p:nvPr/>
        </p:nvSpPr>
        <p:spPr>
          <a:xfrm>
            <a:off x="6384032" y="1556792"/>
            <a:ext cx="5807968" cy="418576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600" dirty="0"/>
              <a:t>Le chef d'entreprise en autorisant simplement </a:t>
            </a:r>
            <a:r>
              <a:rPr lang="fr-FR" sz="1600" dirty="0" err="1"/>
              <a:t>SweepDoc</a:t>
            </a:r>
            <a:r>
              <a:rPr lang="fr-FR" sz="1600" dirty="0"/>
              <a:t> à accéder à sa boite email verra chaque jour ses emails catégorisés par nature.</a:t>
            </a:r>
          </a:p>
          <a:p>
            <a:endParaRPr lang="fr-FR" sz="1600" dirty="0"/>
          </a:p>
          <a:p>
            <a:r>
              <a:rPr lang="fr-FR" sz="1600" dirty="0"/>
              <a:t>Périodiquement il recevra un email récapitulatif des pièces par catégorie à mettre à disposition de son expert-comptable.</a:t>
            </a:r>
          </a:p>
          <a:p>
            <a:endParaRPr lang="fr-FR" sz="1600" dirty="0"/>
          </a:p>
          <a:p>
            <a:r>
              <a:rPr lang="fr-FR" sz="1600" dirty="0"/>
              <a:t>Un simple clic lui permettra de le faire.</a:t>
            </a:r>
          </a:p>
          <a:p>
            <a:br>
              <a:rPr lang="fr-FR" sz="1600" dirty="0"/>
            </a:br>
            <a:r>
              <a:rPr lang="fr-FR" sz="1600" dirty="0"/>
              <a:t>Dès qu'un email arrive ou part de la boite de l'utilisateur il est pris en charge par le service </a:t>
            </a:r>
            <a:r>
              <a:rPr lang="fr-FR" sz="1600" dirty="0" err="1"/>
              <a:t>SweepDoc</a:t>
            </a:r>
            <a:r>
              <a:rPr lang="fr-FR" sz="1600" dirty="0"/>
              <a:t> qui le catégorise en fonction de l'émetteur, du sujet, du corps et de ses attachements.</a:t>
            </a:r>
          </a:p>
          <a:p>
            <a:br>
              <a:rPr lang="fr-FR" sz="1600" dirty="0"/>
            </a:br>
            <a:r>
              <a:rPr lang="fr-FR" sz="1600" dirty="0"/>
              <a:t>Si l'email est significatif, un flag lui est affecté par catégorie : achat, vente, contrat, échéancier, feuille de maladie ...</a:t>
            </a:r>
          </a:p>
          <a:p>
            <a:br>
              <a:rPr lang="fr-FR" sz="1600" dirty="0"/>
            </a:br>
            <a:r>
              <a:rPr lang="fr-FR" sz="1600" dirty="0"/>
              <a:t>Une chaine de traitement spécifique est utilisée pour chaque nature de document.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5A1199-7AAA-B94B-9CF4-2855C0E6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34" y="1675886"/>
            <a:ext cx="5832555" cy="37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71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8B78A8D-B82C-3240-AAFB-27D43E2273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1CA291-1D0D-AE40-B5D0-1AB58273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</p:spPr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Présentation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9C80A-3734-5347-B87C-24332522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9FF22-A38E-FC4A-91C4-B810E9B615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836712"/>
            <a:ext cx="5400675" cy="514564"/>
          </a:xfrm>
        </p:spPr>
        <p:txBody>
          <a:bodyPr/>
          <a:lstStyle/>
          <a:p>
            <a:r>
              <a:rPr lang="fr-FR" dirty="0"/>
              <a:t>Traitement des achats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F8B4-786E-D34E-A8C9-EF357657A2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F13E4-E9C3-F54E-8DC9-F3785CE8EA8B}"/>
              </a:ext>
            </a:extLst>
          </p:cNvPr>
          <p:cNvSpPr txBox="1"/>
          <p:nvPr/>
        </p:nvSpPr>
        <p:spPr>
          <a:xfrm>
            <a:off x="695325" y="1590283"/>
            <a:ext cx="6480795" cy="510909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600" dirty="0"/>
              <a:t>Pour les achats, </a:t>
            </a:r>
            <a:r>
              <a:rPr lang="fr-FR" sz="1600" dirty="0" err="1"/>
              <a:t>SweepDoc</a:t>
            </a:r>
            <a:r>
              <a:rPr lang="fr-FR" sz="1600" dirty="0"/>
              <a:t> est branché sur le service Cegid Bank qui collecte les transactions bancaires (ex </a:t>
            </a:r>
            <a:r>
              <a:rPr lang="fr-FR" sz="1600" dirty="0" err="1"/>
              <a:t>Bankin</a:t>
            </a:r>
            <a:r>
              <a:rPr lang="fr-FR" sz="1600" dirty="0"/>
              <a:t>).</a:t>
            </a:r>
            <a:br>
              <a:rPr lang="fr-FR" sz="1600" dirty="0"/>
            </a:br>
            <a:endParaRPr lang="fr-FR" sz="1600" dirty="0"/>
          </a:p>
          <a:p>
            <a:r>
              <a:rPr lang="fr-FR" sz="1600" dirty="0"/>
              <a:t>A chaque réception d'une transaction bancaire le service de « </a:t>
            </a:r>
            <a:r>
              <a:rPr lang="fr-FR" sz="1600" dirty="0" err="1"/>
              <a:t>matching</a:t>
            </a:r>
            <a:r>
              <a:rPr lang="fr-FR" sz="1600" dirty="0"/>
              <a:t> » de </a:t>
            </a:r>
            <a:r>
              <a:rPr lang="fr-FR" sz="1600" dirty="0" err="1"/>
              <a:t>SweepDoc</a:t>
            </a:r>
            <a:r>
              <a:rPr lang="fr-FR" sz="1600" dirty="0"/>
              <a:t> se déclenche et recherche un email correspondant.</a:t>
            </a:r>
            <a:br>
              <a:rPr lang="fr-FR" sz="1600" dirty="0"/>
            </a:br>
            <a:endParaRPr lang="fr-FR" sz="1600" dirty="0"/>
          </a:p>
          <a:p>
            <a:r>
              <a:rPr lang="fr-FR" sz="1600" dirty="0"/>
              <a:t>Suite au « </a:t>
            </a:r>
            <a:r>
              <a:rPr lang="fr-FR" sz="1600" dirty="0" err="1"/>
              <a:t>matching</a:t>
            </a:r>
            <a:r>
              <a:rPr lang="fr-FR" sz="1600" dirty="0"/>
              <a:t> », la catégorie « Passé en banque » est affectée à l'email.</a:t>
            </a:r>
          </a:p>
          <a:p>
            <a:br>
              <a:rPr lang="fr-FR" sz="1600" dirty="0"/>
            </a:br>
            <a:r>
              <a:rPr lang="fr-FR" sz="1600" dirty="0"/>
              <a:t>A la fin de la période, un email récapitulatif des transactions est envoyé à l'utilisateur.</a:t>
            </a:r>
            <a:br>
              <a:rPr lang="fr-FR" sz="1600" dirty="0"/>
            </a:br>
            <a:endParaRPr lang="fr-FR" sz="1600" dirty="0"/>
          </a:p>
          <a:p>
            <a:r>
              <a:rPr lang="fr-FR" sz="1600" dirty="0"/>
              <a:t>Les pièces à traiter sont présentées pour validation dans une « </a:t>
            </a:r>
            <a:r>
              <a:rPr lang="fr-FR" sz="1600" dirty="0" err="1"/>
              <a:t>AdaptiveCard</a:t>
            </a:r>
            <a:r>
              <a:rPr lang="fr-FR" sz="1600" dirty="0"/>
              <a:t> » incluse au sein de l'email de récapitulatif.</a:t>
            </a:r>
          </a:p>
          <a:p>
            <a:br>
              <a:rPr lang="fr-FR" sz="1600" dirty="0"/>
            </a:br>
            <a:r>
              <a:rPr lang="fr-FR" sz="1600" dirty="0"/>
              <a:t>A la validation de l’email le service adresse les pièces au service PIA qui génère les écritures dans la comptabilité du dossier.</a:t>
            </a:r>
          </a:p>
          <a:p>
            <a:endParaRPr lang="fr-FR" sz="1600" dirty="0"/>
          </a:p>
          <a:p>
            <a:r>
              <a:rPr lang="fr-FR" sz="1600" dirty="0"/>
              <a:t>L'email est catégorisé en retour par le service comme « Comptabilisé » et contient alors les tags : « Achat » et « Comptabilisé »</a:t>
            </a:r>
            <a:br>
              <a:rPr lang="fr-FR" sz="1600" dirty="0"/>
            </a:br>
            <a:endParaRPr lang="fr-FR" sz="1600" dirty="0"/>
          </a:p>
          <a:p>
            <a:pPr marL="285750" indent="-285750">
              <a:buClr>
                <a:schemeClr val="tx2"/>
              </a:buClr>
              <a:buFont typeface="Arial"/>
              <a:buChar char="•"/>
            </a:pP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592154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842C-9644-214E-B00F-7B0F7ACA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4066"/>
            <a:ext cx="10801350" cy="307777"/>
          </a:xfrm>
        </p:spPr>
        <p:txBody>
          <a:bodyPr/>
          <a:lstStyle/>
          <a:p>
            <a:r>
              <a:rPr lang="fr-FR" dirty="0" err="1"/>
              <a:t>SweepDoc</a:t>
            </a:r>
            <a:r>
              <a:rPr lang="fr-FR" dirty="0"/>
              <a:t> – Présentation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13733-A3C4-AB40-B2A9-E5AA98D2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Hackathon</a:t>
            </a:r>
            <a:r>
              <a:rPr lang="fr-FR" dirty="0"/>
              <a:t>  | 03/07/2019  | Loïc Portales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92F49-A5C0-4E46-9652-2D266B0B9A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1376772"/>
            <a:ext cx="6732823" cy="514564"/>
          </a:xfrm>
        </p:spPr>
        <p:txBody>
          <a:bodyPr/>
          <a:lstStyle/>
          <a:p>
            <a:r>
              <a:rPr lang="fr-FR" dirty="0"/>
              <a:t>Avantages d’une solution modulaire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91C73-0EF2-464C-BBEA-37BED15F2D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F0C7E-43C5-C044-948D-70987E10E1F1}"/>
              </a:ext>
            </a:extLst>
          </p:cNvPr>
          <p:cNvSpPr txBox="1"/>
          <p:nvPr/>
        </p:nvSpPr>
        <p:spPr>
          <a:xfrm>
            <a:off x="695326" y="2276872"/>
            <a:ext cx="10801350" cy="332398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dirty="0" err="1"/>
              <a:t>SweepDoc</a:t>
            </a:r>
            <a:r>
              <a:rPr lang="fr-FR" dirty="0"/>
              <a:t> dépend uniquement des catégories qui sont affectées aux emails.</a:t>
            </a:r>
            <a:br>
              <a:rPr lang="fr-FR" dirty="0"/>
            </a:br>
            <a:endParaRPr lang="fr-FR" dirty="0"/>
          </a:p>
          <a:p>
            <a:r>
              <a:rPr lang="fr-FR" dirty="0"/>
              <a:t>Ainsi l'utilisateur peut à tout moment ajouter ou supprimer une catégorie sur un email pour l'inclure ou l'exclure du processus de traitement.</a:t>
            </a:r>
          </a:p>
          <a:p>
            <a:br>
              <a:rPr lang="fr-FR" dirty="0"/>
            </a:br>
            <a:r>
              <a:rPr lang="fr-FR" dirty="0"/>
              <a:t>L'architecture de </a:t>
            </a:r>
            <a:r>
              <a:rPr lang="fr-FR" dirty="0" err="1"/>
              <a:t>SweepDoc</a:t>
            </a:r>
            <a:r>
              <a:rPr lang="fr-FR" dirty="0"/>
              <a:t> est totalement modulaire et « </a:t>
            </a:r>
            <a:r>
              <a:rPr lang="fr-FR" dirty="0" err="1"/>
              <a:t>scalable</a:t>
            </a:r>
            <a:r>
              <a:rPr lang="fr-FR" dirty="0"/>
              <a:t> », elle s'appuie uniquement sur des micro-services.</a:t>
            </a:r>
            <a:br>
              <a:rPr lang="fr-FR" dirty="0"/>
            </a:br>
            <a:endParaRPr lang="fr-FR" dirty="0"/>
          </a:p>
          <a:p>
            <a:r>
              <a:rPr lang="fr-FR" dirty="0"/>
              <a:t>A chaque catégorie correspond un micro-service particulier.</a:t>
            </a:r>
            <a:br>
              <a:rPr lang="fr-FR" dirty="0"/>
            </a:br>
            <a:endParaRPr lang="fr-FR" dirty="0"/>
          </a:p>
          <a:p>
            <a:r>
              <a:rPr lang="fr-FR" dirty="0"/>
              <a:t>Ceci permet de déployer des catégories au fil de l'eau ayant chacune un service spécifique associé pour effectuer les traitements.</a:t>
            </a:r>
          </a:p>
        </p:txBody>
      </p:sp>
    </p:spTree>
    <p:extLst>
      <p:ext uri="{BB962C8B-B14F-4D97-AF65-F5344CB8AC3E}">
        <p14:creationId xmlns:p14="http://schemas.microsoft.com/office/powerpoint/2010/main" val="85402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4032" y="3645024"/>
            <a:ext cx="4716599" cy="923330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041018" y="908720"/>
            <a:ext cx="1502582" cy="3046988"/>
          </a:xfrm>
        </p:spPr>
        <p:txBody>
          <a:bodyPr/>
          <a:lstStyle/>
          <a:p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23922219"/>
      </p:ext>
    </p:extLst>
  </p:cSld>
  <p:clrMapOvr>
    <a:masterClrMapping/>
  </p:clrMapOvr>
</p:sld>
</file>

<file path=ppt/theme/theme1.xml><?xml version="1.0" encoding="utf-8"?>
<a:theme xmlns:a="http://schemas.openxmlformats.org/drawingml/2006/main" name="Cegid_TemplateFR_V2_010818">
  <a:themeElements>
    <a:clrScheme name="CEGID_Couleurs">
      <a:dk1>
        <a:srgbClr val="002C52"/>
      </a:dk1>
      <a:lt1>
        <a:sysClr val="window" lastClr="FFFFFF"/>
      </a:lt1>
      <a:dk2>
        <a:srgbClr val="0046FE"/>
      </a:dk2>
      <a:lt2>
        <a:srgbClr val="F5F6F7"/>
      </a:lt2>
      <a:accent1>
        <a:srgbClr val="FF5C35"/>
      </a:accent1>
      <a:accent2>
        <a:srgbClr val="002C52"/>
      </a:accent2>
      <a:accent3>
        <a:srgbClr val="0046FE"/>
      </a:accent3>
      <a:accent4>
        <a:srgbClr val="D9E7FF"/>
      </a:accent4>
      <a:accent5>
        <a:srgbClr val="808080"/>
      </a:accent5>
      <a:accent6>
        <a:srgbClr val="F5F6F7"/>
      </a:accent6>
      <a:hlink>
        <a:srgbClr val="002C52"/>
      </a:hlink>
      <a:folHlink>
        <a:srgbClr val="002C52"/>
      </a:folHlink>
    </a:clrScheme>
    <a:fontScheme name="CEGID_Police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0" rIns="36000" bIns="0" rtlCol="0">
        <a:spAutoFit/>
      </a:bodyPr>
      <a:lstStyle>
        <a:defPPr marL="285750" indent="-285750">
          <a:buClr>
            <a:schemeClr val="tx2"/>
          </a:buClr>
          <a:buFont typeface="Arial"/>
          <a:buChar char="•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egid presentation FR" id="{1AA841B6-CDBF-ED4C-8262-4E7299918641}" vid="{89C72BBC-5DF0-A649-B96B-BD36EC75386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1494</TotalTime>
  <Words>297</Words>
  <Application>Microsoft Macintosh PowerPoint</Application>
  <PresentationFormat>Widescreen</PresentationFormat>
  <Paragraphs>95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Segoe UI</vt:lpstr>
      <vt:lpstr>Symbol</vt:lpstr>
      <vt:lpstr>Cegid_TemplateFR_V2_010818</vt:lpstr>
      <vt:lpstr>SweepDoc Cegid Hackathon 2019</vt:lpstr>
      <vt:lpstr>PowerPoint Presentation</vt:lpstr>
      <vt:lpstr>Présentation</vt:lpstr>
      <vt:lpstr>Présentation</vt:lpstr>
      <vt:lpstr>SweepDoc – Présentation</vt:lpstr>
      <vt:lpstr>SweepDoc – Présentation</vt:lpstr>
      <vt:lpstr>SweepDoc – Présentation</vt:lpstr>
      <vt:lpstr>SweepDoc – Présentation</vt:lpstr>
      <vt:lpstr>Architecture</vt:lpstr>
      <vt:lpstr>SweepDoc - Architecture</vt:lpstr>
      <vt:lpstr>Limites du POC</vt:lpstr>
      <vt:lpstr>SweepDoc – Limites du POC</vt:lpstr>
      <vt:lpstr>Making of</vt:lpstr>
      <vt:lpstr>SweepDoc – Making of</vt:lpstr>
      <vt:lpstr>Foire aux 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Romane GARCIA</dc:creator>
  <cp:lastModifiedBy>Loic Portales</cp:lastModifiedBy>
  <cp:revision>86</cp:revision>
  <dcterms:created xsi:type="dcterms:W3CDTF">2018-08-01T12:20:09Z</dcterms:created>
  <dcterms:modified xsi:type="dcterms:W3CDTF">2019-07-03T09:04:28Z</dcterms:modified>
</cp:coreProperties>
</file>